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Caveat"/>
      <p:regular r:id="rId13"/>
      <p:bold r:id="rId14"/>
    </p:embeddedFont>
    <p:embeddedFont>
      <p:font typeface="Caveat Medium"/>
      <p:regular r:id="rId15"/>
      <p:bold r:id="rId16"/>
    </p:embeddedFont>
    <p:embeddedFont>
      <p:font typeface="Caveat SemiBo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ave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aveatMedium-regular.fntdata"/><Relationship Id="rId14" Type="http://schemas.openxmlformats.org/officeDocument/2006/relationships/font" Target="fonts/Caveat-bold.fntdata"/><Relationship Id="rId17" Type="http://schemas.openxmlformats.org/officeDocument/2006/relationships/font" Target="fonts/CaveatSemiBold-regular.fntdata"/><Relationship Id="rId16" Type="http://schemas.openxmlformats.org/officeDocument/2006/relationships/font" Target="fonts/Caveat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Caveat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4b92df7a0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4b92df7a0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4baecb06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4baecb06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To achieve sustainability, we aim to control the usage of air conditioner and light within our dorms. Moreover, this will encourage healthy consumption and prepare students for future living conditions.</a:t>
            </a:r>
            <a:endParaRPr sz="23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4b92df7a0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4b92df7a0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aveat"/>
              <a:buChar char="●"/>
            </a:pPr>
            <a:r>
              <a:rPr lang="en" sz="1800">
                <a:solidFill>
                  <a:srgbClr val="595959"/>
                </a:solidFill>
                <a:latin typeface="Caveat"/>
                <a:ea typeface="Caveat"/>
                <a:cs typeface="Caveat"/>
                <a:sym typeface="Caveat"/>
              </a:rPr>
              <a:t>Having no idea what’s happening in your room while you are out can be stressful. </a:t>
            </a:r>
            <a:endParaRPr sz="1800">
              <a:solidFill>
                <a:srgbClr val="595959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aveat"/>
              <a:buChar char="●"/>
            </a:pPr>
            <a:r>
              <a:rPr lang="en" sz="1800">
                <a:solidFill>
                  <a:srgbClr val="595959"/>
                </a:solidFill>
                <a:latin typeface="Caveat"/>
                <a:ea typeface="Caveat"/>
                <a:cs typeface="Caveat"/>
                <a:sym typeface="Caveat"/>
              </a:rPr>
              <a:t>You either want to check your room’s temperature or humidity, if someone is invading your private space, or perhaps if the room’s door is open.</a:t>
            </a:r>
            <a:endParaRPr sz="1800">
              <a:solidFill>
                <a:srgbClr val="595959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aveat"/>
              <a:buChar char="●"/>
            </a:pPr>
            <a:r>
              <a:rPr lang="en" sz="1800">
                <a:solidFill>
                  <a:srgbClr val="595959"/>
                </a:solidFill>
                <a:latin typeface="Caveat"/>
                <a:ea typeface="Caveat"/>
                <a:cs typeface="Caveat"/>
                <a:sym typeface="Caveat"/>
              </a:rPr>
              <a:t>The system will provide you with this data by uploading the information to a website accessible from your phone. </a:t>
            </a:r>
            <a:endParaRPr sz="1800">
              <a:solidFill>
                <a:srgbClr val="595959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aveat"/>
              <a:buChar char="●"/>
            </a:pPr>
            <a:r>
              <a:rPr lang="en" sz="1800">
                <a:solidFill>
                  <a:srgbClr val="595959"/>
                </a:solidFill>
                <a:latin typeface="Caveat"/>
                <a:ea typeface="Caveat"/>
                <a:cs typeface="Caveat"/>
                <a:sym typeface="Caveat"/>
              </a:rPr>
              <a:t>When the set environmental conditions of the room have not been met for a determine period of time the LED of the object will turn red to prompt the user to check the website. </a:t>
            </a:r>
            <a:endParaRPr sz="1800">
              <a:solidFill>
                <a:srgbClr val="595959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b92df7a0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4b92df7a0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Sustainability is not about withholding resources, but using a reasonable amount that is good for the environment → acceptable “range”.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4bbbe2aab0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4bbbe2aab0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b92df7a0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b92df7a0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605074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214225" y="5276175"/>
            <a:ext cx="6563100" cy="2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610">
                <a:solidFill>
                  <a:schemeClr val="lt1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by Ruxandra Burian, Zichen Jing (Nancy), Jiwoo Lee, Afra Alhammadi, Renata Espinosa</a:t>
            </a:r>
            <a:endParaRPr sz="1610">
              <a:solidFill>
                <a:schemeClr val="lt1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 amt="72000"/>
          </a:blip>
          <a:stretch>
            <a:fillRect/>
          </a:stretch>
        </p:blipFill>
        <p:spPr>
          <a:xfrm>
            <a:off x="638150" y="968548"/>
            <a:ext cx="7715252" cy="335132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type="ctrTitle"/>
          </p:nvPr>
        </p:nvSpPr>
        <p:spPr>
          <a:xfrm>
            <a:off x="1116427" y="1589800"/>
            <a:ext cx="6758700" cy="12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800">
                <a:latin typeface="Caveat"/>
                <a:ea typeface="Caveat"/>
                <a:cs typeface="Caveat"/>
                <a:sym typeface="Caveat"/>
              </a:rPr>
              <a:t>Room Manager</a:t>
            </a:r>
            <a:endParaRPr b="1" sz="68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964050" y="3000400"/>
            <a:ext cx="721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veat"/>
                <a:ea typeface="Caveat"/>
                <a:cs typeface="Caveat"/>
                <a:sym typeface="Caveat"/>
              </a:rPr>
              <a:t>By Ruxandra Burian, Zichen Jing (Nancy), Jiwoo Lee, Afra Alhammadi, Renata Espinosa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1593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120">
                <a:latin typeface="Caveat"/>
                <a:ea typeface="Caveat"/>
                <a:cs typeface="Caveat"/>
                <a:sym typeface="Caveat"/>
              </a:rPr>
              <a:t>Problem Statement</a:t>
            </a:r>
            <a:endParaRPr b="1" sz="312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159300" y="1624600"/>
            <a:ext cx="5497200" cy="25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Living alone with no bills might form the following habits:</a:t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veat Medium"/>
              <a:buChar char="●"/>
            </a:pPr>
            <a:r>
              <a:rPr lang="en" sz="21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Wasteful usage of energy</a:t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veat Medium"/>
              <a:buChar char="●"/>
            </a:pPr>
            <a:r>
              <a:rPr lang="en" sz="21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Living in an unhealthy environment</a:t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0" y="0"/>
            <a:ext cx="3429002" cy="51435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E599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1964700" y="279875"/>
            <a:ext cx="5214600" cy="6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120">
                <a:latin typeface="Caveat"/>
                <a:ea typeface="Caveat"/>
                <a:cs typeface="Caveat"/>
                <a:sym typeface="Caveat"/>
              </a:rPr>
              <a:t>Primary</a:t>
            </a:r>
            <a:r>
              <a:rPr b="1" lang="en" sz="3120">
                <a:latin typeface="Caveat"/>
                <a:ea typeface="Caveat"/>
                <a:cs typeface="Caveat"/>
                <a:sym typeface="Caveat"/>
              </a:rPr>
              <a:t> Objective</a:t>
            </a:r>
            <a:endParaRPr b="1" sz="312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01950" y="1003475"/>
            <a:ext cx="8540100" cy="22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veat Medium"/>
              <a:buChar char="●"/>
            </a:pPr>
            <a:r>
              <a:rPr lang="en" sz="23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To control the usage of air conditioner and light within dorms.</a:t>
            </a:r>
            <a:endParaRPr sz="23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-3746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veat Medium"/>
              <a:buChar char="●"/>
            </a:pPr>
            <a:r>
              <a:rPr lang="en" sz="23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To encourage healthy consumption and prepare students for future living conditions.</a:t>
            </a:r>
            <a:endParaRPr sz="23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33787">
            <a:off x="5217155" y="2534168"/>
            <a:ext cx="3324516" cy="2216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57179">
            <a:off x="522125" y="2572400"/>
            <a:ext cx="3394774" cy="203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>
                <a:latin typeface="Caveat"/>
                <a:ea typeface="Caveat"/>
                <a:cs typeface="Caveat"/>
                <a:sym typeface="Caveat"/>
              </a:rPr>
              <a:t>Walkthrough</a:t>
            </a:r>
            <a:endParaRPr b="1" sz="302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600075" y="1228725"/>
            <a:ext cx="3810000" cy="1514400"/>
          </a:xfrm>
          <a:prstGeom prst="rect">
            <a:avLst/>
          </a:prstGeom>
          <a:solidFill>
            <a:srgbClr val="E6B8AF"/>
          </a:solidFill>
          <a:ln cap="flat" cmpd="sng" w="28575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aveat"/>
                <a:ea typeface="Caveat"/>
                <a:cs typeface="Caveat"/>
                <a:sym typeface="Caveat"/>
              </a:rPr>
              <a:t>Project detects room conditions using sensors. This happens continuously even before user prompts.</a:t>
            </a:r>
            <a:endParaRPr sz="21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4686300" y="1228725"/>
            <a:ext cx="3810000" cy="1514400"/>
          </a:xfrm>
          <a:prstGeom prst="rect">
            <a:avLst/>
          </a:prstGeom>
          <a:solidFill>
            <a:srgbClr val="F4CCCC"/>
          </a:solidFill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aveat"/>
                <a:ea typeface="Caveat"/>
                <a:cs typeface="Caveat"/>
                <a:sym typeface="Caveat"/>
              </a:rPr>
              <a:t>User wishes to track their energy usage/habitability of room.</a:t>
            </a:r>
            <a:endParaRPr sz="21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600075" y="3095625"/>
            <a:ext cx="3810000" cy="1514400"/>
          </a:xfrm>
          <a:prstGeom prst="rect">
            <a:avLst/>
          </a:prstGeom>
          <a:solidFill>
            <a:srgbClr val="FFF2CC"/>
          </a:solidFill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aveat"/>
                <a:ea typeface="Caveat"/>
                <a:cs typeface="Caveat"/>
                <a:sym typeface="Caveat"/>
              </a:rPr>
              <a:t>When the set environmental conditions of the room have not been met for a determined period of time, the LED of the object will turn red.</a:t>
            </a:r>
            <a:endParaRPr sz="21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4686300" y="3095625"/>
            <a:ext cx="3810000" cy="1514400"/>
          </a:xfrm>
          <a:prstGeom prst="rect">
            <a:avLst/>
          </a:prstGeom>
          <a:solidFill>
            <a:srgbClr val="FCE5CD"/>
          </a:solidFill>
          <a:ln cap="flat" cmpd="sng" w="28575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aveat"/>
                <a:ea typeface="Caveat"/>
                <a:cs typeface="Caveat"/>
                <a:sym typeface="Caveat"/>
              </a:rPr>
              <a:t>The system provides data by uploading information to a website accessible to the user’s phone.</a:t>
            </a:r>
            <a:endParaRPr sz="2100">
              <a:latin typeface="Caveat"/>
              <a:ea typeface="Caveat"/>
              <a:cs typeface="Caveat"/>
              <a:sym typeface="Caveat"/>
            </a:endParaRPr>
          </a:p>
        </p:txBody>
      </p:sp>
      <p:cxnSp>
        <p:nvCxnSpPr>
          <p:cNvPr id="83" name="Google Shape;83;p16"/>
          <p:cNvCxnSpPr>
            <a:stCxn id="79" idx="3"/>
          </p:cNvCxnSpPr>
          <p:nvPr/>
        </p:nvCxnSpPr>
        <p:spPr>
          <a:xfrm flipH="1" rot="10800000">
            <a:off x="4410075" y="1981125"/>
            <a:ext cx="533400" cy="4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6"/>
          <p:cNvCxnSpPr>
            <a:stCxn id="82" idx="1"/>
          </p:cNvCxnSpPr>
          <p:nvPr/>
        </p:nvCxnSpPr>
        <p:spPr>
          <a:xfrm rot="10800000">
            <a:off x="4219500" y="3848025"/>
            <a:ext cx="466800" cy="4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16"/>
          <p:cNvCxnSpPr>
            <a:stCxn id="80" idx="2"/>
          </p:cNvCxnSpPr>
          <p:nvPr/>
        </p:nvCxnSpPr>
        <p:spPr>
          <a:xfrm>
            <a:off x="6591300" y="2743125"/>
            <a:ext cx="0" cy="60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" name="Google Shape;86;p16"/>
          <p:cNvCxnSpPr>
            <a:stCxn id="81" idx="0"/>
          </p:cNvCxnSpPr>
          <p:nvPr/>
        </p:nvCxnSpPr>
        <p:spPr>
          <a:xfrm rot="10800000">
            <a:off x="2495475" y="2495625"/>
            <a:ext cx="9600" cy="600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F099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090450" y="368875"/>
            <a:ext cx="551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120">
                <a:latin typeface="Caveat"/>
                <a:ea typeface="Caveat"/>
                <a:cs typeface="Caveat"/>
                <a:sym typeface="Caveat"/>
              </a:rPr>
              <a:t>How will it work?</a:t>
            </a:r>
            <a:r>
              <a:rPr b="1" lang="en" sz="3120">
                <a:latin typeface="Caveat"/>
                <a:ea typeface="Caveat"/>
                <a:cs typeface="Caveat"/>
                <a:sym typeface="Caveat"/>
              </a:rPr>
              <a:t> </a:t>
            </a:r>
            <a:endParaRPr b="1" sz="312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600150" y="1070000"/>
            <a:ext cx="4494000" cy="3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-361950" lvl="0" marL="457200" rtl="0" algn="just">
              <a:spcBef>
                <a:spcPts val="1200"/>
              </a:spcBef>
              <a:spcAft>
                <a:spcPts val="0"/>
              </a:spcAft>
              <a:buSzPts val="2100"/>
              <a:buFont typeface="Caveat Medium"/>
              <a:buChar char="●"/>
            </a:pPr>
            <a:r>
              <a:rPr lang="en" sz="2100">
                <a:latin typeface="Caveat Medium"/>
                <a:ea typeface="Caveat Medium"/>
                <a:cs typeface="Caveat Medium"/>
                <a:sym typeface="Caveat Medium"/>
              </a:rPr>
              <a:t>Using the accelerometer, we will monitor the position of the light switch in order to measure for how long a light has been on</a:t>
            </a:r>
            <a:endParaRPr sz="2100"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SzPts val="2100"/>
              <a:buFont typeface="Caveat Medium"/>
              <a:buChar char="●"/>
            </a:pPr>
            <a:r>
              <a:rPr lang="en" sz="2100">
                <a:latin typeface="Caveat Medium"/>
                <a:ea typeface="Caveat Medium"/>
                <a:cs typeface="Caveat Medium"/>
                <a:sym typeface="Caveat Medium"/>
              </a:rPr>
              <a:t>Using the temperature sensor we will measure any drop in temperature that implies the usage of AC</a:t>
            </a:r>
            <a:endParaRPr sz="2100"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SzPts val="2100"/>
              <a:buFont typeface="Caveat Medium"/>
              <a:buChar char="●"/>
            </a:pPr>
            <a:r>
              <a:rPr lang="en" sz="2100">
                <a:latin typeface="Caveat Medium"/>
                <a:ea typeface="Caveat Medium"/>
                <a:cs typeface="Caveat Medium"/>
                <a:sym typeface="Caveat Medium"/>
              </a:rPr>
              <a:t>Humidity sensor will  serve the purpose of detecting the habitability of the room</a:t>
            </a:r>
            <a:endParaRPr sz="2100"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650" y="1463700"/>
            <a:ext cx="3318477" cy="2488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1815300" y="368875"/>
            <a:ext cx="551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120">
                <a:latin typeface="Caveat"/>
                <a:ea typeface="Caveat"/>
                <a:cs typeface="Caveat"/>
                <a:sym typeface="Caveat"/>
              </a:rPr>
              <a:t>Electricity Price Check</a:t>
            </a:r>
            <a:endParaRPr b="1" sz="312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626700" y="1073725"/>
            <a:ext cx="789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veat Medium"/>
              <a:buChar char="●"/>
            </a:pPr>
            <a:r>
              <a:rPr lang="en" sz="21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United Arab Emirates, September 2022: The price of electricity is 0.079 U.S. Dollar per kWh for households</a:t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veat Medium"/>
              <a:buChar char="●"/>
            </a:pPr>
            <a:r>
              <a:rPr lang="en" sz="21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From actual house, the electricity bill is divided into green band (400 kWh daily) for 0.067AED/kWh and red band (above 400 kWh daily) 0.075AED/kWh </a:t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O</a:t>
            </a:r>
            <a:r>
              <a:rPr lang="en" sz="2100">
                <a:solidFill>
                  <a:schemeClr val="dk1"/>
                </a:solidFill>
                <a:latin typeface="Caveat Medium"/>
                <a:ea typeface="Caveat Medium"/>
                <a:cs typeface="Caveat Medium"/>
                <a:sym typeface="Caveat Medium"/>
              </a:rPr>
              <a:t>verall, we assume the price for electricity in NYU Abu Dhabi to be 0.07AED/kWh</a:t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33918" l="3666" r="2805" t="31474"/>
          <a:stretch/>
        </p:blipFill>
        <p:spPr>
          <a:xfrm>
            <a:off x="1168700" y="2731475"/>
            <a:ext cx="6806600" cy="93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D966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137700" y="674000"/>
            <a:ext cx="646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We are looking forward to your feedback!</a:t>
            </a:r>
            <a:endParaRPr b="1" sz="85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39629">
            <a:off x="6287549" y="2484775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